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85LvbZb61PnIlHvkg+2+CFAcV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9C113D2-DAF5-48FD-ADE1-CE3CAC5386B1}">
  <a:tblStyle styleId="{39C113D2-DAF5-48FD-ADE1-CE3CAC5386B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8E9A87B-85A9-4910-9E19-5BC879568701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1B277EB3-0479-452C-B000-47BF5A5CDCBA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Si es una agencia internacional por favor incluir la información en el idioma de la convocatoria y en español. </a:t>
            </a:r>
            <a:endParaRPr/>
          </a:p>
        </p:txBody>
      </p:sp>
      <p:sp>
        <p:nvSpPr>
          <p:cNvPr id="64" name="Google Shape;6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ODS: Objetivo de Desarrollo Sostenible</a:t>
            </a:r>
            <a:endParaRPr/>
          </a:p>
        </p:txBody>
      </p:sp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ITLE_AND_VERTICAL_TEXT" type="vertTitleAndTx">
  <p:cSld name="VERTICAL_TITLE_AND_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3"/>
            <a:ext cx="5811839" cy="262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_OBJECTS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_OBJECTS_WITH_TEXT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_WITH_CAPTION_TEXT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_WITH_CAPTION_TEXT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6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EXT" type="vertTx">
  <p:cSld name="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1"/>
          </p:nvPr>
        </p:nvSpPr>
        <p:spPr>
          <a:xfrm rot="5400000">
            <a:off x="3920330" y="-1256506"/>
            <a:ext cx="4351339" cy="1051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2pPr>
            <a:lvl3pPr marL="137160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3pPr>
            <a:lvl4pPr marL="182880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4pPr>
            <a:lvl5pPr marL="228600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5pPr>
            <a:lvl6pPr marL="274320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6pPr>
            <a:lvl7pPr marL="320040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7pPr>
            <a:lvl8pPr marL="365760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8pPr>
            <a:lvl9pPr marL="411480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375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1CFC5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" descr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28272" y="2530654"/>
            <a:ext cx="2878504" cy="140726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/>
          <p:nvPr/>
        </p:nvSpPr>
        <p:spPr>
          <a:xfrm>
            <a:off x="-1" y="1853158"/>
            <a:ext cx="7324930" cy="2762262"/>
          </a:xfrm>
          <a:prstGeom prst="rect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CA44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652163" y="2454716"/>
            <a:ext cx="5830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8375"/>
              </a:buClr>
              <a:buSzPts val="4000"/>
              <a:buFont typeface="Calibri"/>
              <a:buNone/>
            </a:pPr>
            <a:r>
              <a:rPr lang="en-US" sz="4000" b="0" i="0" u="none" strike="noStrike" cap="none">
                <a:solidFill>
                  <a:srgbClr val="018375"/>
                </a:solidFill>
                <a:latin typeface="Calibri"/>
                <a:ea typeface="Calibri"/>
                <a:cs typeface="Calibri"/>
                <a:sym typeface="Calibri"/>
              </a:rPr>
              <a:t>Consejo de Investigación</a:t>
            </a:r>
            <a:endParaRPr sz="4000" b="0" i="0" u="none" strike="noStrike" cap="none">
              <a:solidFill>
                <a:srgbClr val="0183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8375"/>
              </a:buClr>
              <a:buSzPts val="4000"/>
              <a:buFont typeface="Calibri"/>
              <a:buNone/>
            </a:pPr>
            <a:r>
              <a:rPr lang="en-US" sz="3000">
                <a:solidFill>
                  <a:srgbClr val="018375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3000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fecha de presentación</a:t>
            </a:r>
            <a:r>
              <a:rPr lang="en-US" sz="3000">
                <a:solidFill>
                  <a:srgbClr val="018375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3000">
              <a:solidFill>
                <a:srgbClr val="01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9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9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12172" y="361290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9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9"/>
          <p:cNvSpPr/>
          <p:nvPr/>
        </p:nvSpPr>
        <p:spPr>
          <a:xfrm>
            <a:off x="430147" y="252870"/>
            <a:ext cx="715612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>
                <a:solidFill>
                  <a:srgbClr val="028375"/>
                </a:solidFill>
                <a:latin typeface="Calibri"/>
                <a:ea typeface="Calibri"/>
                <a:cs typeface="Calibri"/>
                <a:sym typeface="Calibri"/>
              </a:rPr>
              <a:t>DESCRIPCIÓN GENERAL DEL </a:t>
            </a:r>
            <a:r>
              <a:rPr lang="en-US" sz="2800" b="1" i="1" u="none" strike="noStrike" cap="none">
                <a:solidFill>
                  <a:srgbClr val="028375"/>
                </a:solidFill>
                <a:latin typeface="Calibri"/>
                <a:ea typeface="Calibri"/>
                <a:cs typeface="Calibri"/>
                <a:sym typeface="Calibri"/>
              </a:rPr>
              <a:t>GRANT</a:t>
            </a:r>
            <a:endParaRPr sz="2800" b="0" i="1" u="none" strike="noStrike" cap="none">
              <a:solidFill>
                <a:srgbClr val="02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0" name="Google Shape;70;p19"/>
          <p:cNvGraphicFramePr/>
          <p:nvPr/>
        </p:nvGraphicFramePr>
        <p:xfrm>
          <a:off x="430147" y="1203650"/>
          <a:ext cx="11331700" cy="5396355"/>
        </p:xfrm>
        <a:graphic>
          <a:graphicData uri="http://schemas.openxmlformats.org/drawingml/2006/table">
            <a:tbl>
              <a:tblPr firstRow="1" bandRow="1">
                <a:noFill/>
                <a:tableStyleId>{39C113D2-DAF5-48FD-ADE1-CE3CAC5386B1}</a:tableStyleId>
              </a:tblPr>
              <a:tblGrid>
                <a:gridCol w="367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de la agencia financiadora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nombre de la agencia externa a la cual someterá la propuesta (ej.: MinCiencias-Banco de la República - ERC-Wellcome)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del </a:t>
                      </a:r>
                      <a:r>
                        <a:rPr lang="en-US" sz="1800" b="1" i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grant</a:t>
                      </a:r>
                      <a:endParaRPr sz="1800" b="1" i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nombre del grant o convocatoria a la cual aplicará (ej.: Conv en salud pública. No 918- Mental Health Award, etc) También puede indicar si es una Invitación directa. 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Línea temática/área temática  </a:t>
                      </a:r>
                      <a:endParaRPr sz="1800" b="1" i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la línea temática o área estratégica de la convocatoria (si aplica)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Ámbito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ámbito de la agencia financiadora  (ej.: Nacional o internacional)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 UEB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rol de participación de la UEB (ej.: Ejecutor o co-ejecutor)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Entidades </a:t>
                      </a: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alianza </a:t>
                      </a: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(si aplica)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caso de contar con la participación de entidades externas, relacionar cada una de ella (ej.: Universidad Nacional de Colombia; COBOS Medical Center, etc..) y especificar el rol de cada una (ejecutor, co-ejecutor, socio, aliado de acuerdo a cada convocatoria).  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Objeto</a:t>
                      </a:r>
                      <a:r>
                        <a:rPr lang="en-US" sz="1800" b="1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del grant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Relacionar el objetivo del grant  o convocatoria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Fecha de apertura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Día-Mes-Año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Fecha de cierre convocatoria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Día-Mes-Año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Fecha de publicación resultados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Día-Mes-Año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4468" y="572309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2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430147" y="456735"/>
            <a:ext cx="715612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>
                <a:solidFill>
                  <a:srgbClr val="008375"/>
                </a:solidFill>
                <a:latin typeface="Calibri"/>
                <a:ea typeface="Calibri"/>
                <a:cs typeface="Calibri"/>
                <a:sym typeface="Calibri"/>
              </a:rPr>
              <a:t>DESCRIPCIÓN GENERAL DE LA PROPUESTA </a:t>
            </a:r>
            <a:endParaRPr sz="2800" b="0" i="1" u="none" strike="noStrike" cap="none">
              <a:solidFill>
                <a:srgbClr val="00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" name="Google Shape;79;p2"/>
          <p:cNvGraphicFramePr/>
          <p:nvPr/>
        </p:nvGraphicFramePr>
        <p:xfrm>
          <a:off x="517174" y="2545225"/>
          <a:ext cx="11380750" cy="3721175"/>
        </p:xfrm>
        <a:graphic>
          <a:graphicData uri="http://schemas.openxmlformats.org/drawingml/2006/table">
            <a:tbl>
              <a:tblPr firstRow="1" bandRow="1">
                <a:noFill/>
                <a:tableStyleId>{39C113D2-DAF5-48FD-ADE1-CE3CAC5386B1}</a:tableStyleId>
              </a:tblPr>
              <a:tblGrid>
                <a:gridCol w="210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5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7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Título</a:t>
                      </a:r>
                      <a:endParaRPr sz="1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título de la propuesta (En el idioma de la postulación y en español) .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Objetivo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objetivo general de la propuesta (En el idioma de la postulación y en español) .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Tipo de estudio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Ej: Estudio experimental; Observacional, etc.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Duración (meses)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Indicar número de meses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Potencial población a impactar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Ej: Población rural; Población infantil; Población indígena; Pacientes coronarios 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Siguiente fase de la propuesta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Indicar </a:t>
                      </a:r>
                      <a:r>
                        <a:rPr lang="en-US" sz="1600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cuál</a:t>
                      </a: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será la siguiente fase del proyecto (por ejemplo: 1. </a:t>
                      </a:r>
                      <a:r>
                        <a:rPr lang="en-US" sz="1600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 siguiente fase del estudio constará de aplicación de los resultados en la comunidad evaluando la apropiación y cambios comportamentales en la comunidad; 2. la siguiente fase constará del desarrollo de pruebas analíticas y pruebas a escala en entorno de</a:t>
                      </a:r>
                      <a:endParaRPr sz="1600" i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laboratorio; 3 evaluación en el contexto real)</a:t>
                      </a:r>
                      <a:endParaRPr sz="1600" i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0" name="Google Shape;80;p2"/>
          <p:cNvSpPr txBox="1"/>
          <p:nvPr/>
        </p:nvSpPr>
        <p:spPr>
          <a:xfrm>
            <a:off x="451919" y="2068913"/>
            <a:ext cx="642257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DATOS PROPUESTA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0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0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4468" y="572309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20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0"/>
          <p:cNvSpPr/>
          <p:nvPr/>
        </p:nvSpPr>
        <p:spPr>
          <a:xfrm>
            <a:off x="293148" y="487511"/>
            <a:ext cx="96764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 dirty="0">
                <a:solidFill>
                  <a:srgbClr val="008375"/>
                </a:solidFill>
                <a:latin typeface="Calibri"/>
                <a:ea typeface="Calibri"/>
                <a:cs typeface="Calibri"/>
                <a:sym typeface="Calibri"/>
              </a:rPr>
              <a:t>EQUIPO DE INVESTIGACIÓN </a:t>
            </a:r>
            <a:r>
              <a:rPr lang="en-US" sz="2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UEB</a:t>
            </a:r>
            <a:endParaRPr sz="28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9" name="Google Shape;89;p20"/>
          <p:cNvGraphicFramePr/>
          <p:nvPr>
            <p:extLst>
              <p:ext uri="{D42A27DB-BD31-4B8C-83A1-F6EECF244321}">
                <p14:modId xmlns:p14="http://schemas.microsoft.com/office/powerpoint/2010/main" val="185775315"/>
              </p:ext>
            </p:extLst>
          </p:nvPr>
        </p:nvGraphicFramePr>
        <p:xfrm>
          <a:off x="665025" y="1988471"/>
          <a:ext cx="10861926" cy="2499390"/>
        </p:xfrm>
        <a:graphic>
          <a:graphicData uri="http://schemas.openxmlformats.org/drawingml/2006/table">
            <a:tbl>
              <a:tblPr>
                <a:noFill/>
                <a:tableStyleId>{68E9A87B-85A9-4910-9E19-5BC879568701}</a:tableStyleId>
              </a:tblPr>
              <a:tblGrid>
                <a:gridCol w="2090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9525">
                  <a:extLst>
                    <a:ext uri="{9D8B030D-6E8A-4147-A177-3AD203B41FA5}">
                      <a16:colId xmlns:a16="http://schemas.microsoft.com/office/drawing/2014/main" val="1230607101"/>
                    </a:ext>
                  </a:extLst>
                </a:gridCol>
                <a:gridCol w="183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Investigación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Unidad Académica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</a:t>
                      </a:r>
                      <a:endParaRPr sz="16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Horas/</a:t>
                      </a:r>
                      <a:r>
                        <a:rPr lang="en-US" sz="1600" b="1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semana</a:t>
                      </a:r>
                      <a:endParaRPr lang="en-US" sz="16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Aprobadas</a:t>
                      </a:r>
                      <a:r>
                        <a:rPr lang="en-US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por UA</a:t>
                      </a:r>
                      <a:endParaRPr lang="en-US" sz="16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s-ES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(meses)</a:t>
                      </a:r>
                      <a:endParaRPr sz="16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 algn="ctr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Función en el proyecto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del investigador</a:t>
                      </a:r>
                      <a:endParaRPr sz="14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investigación al cual se encuentra adscrito</a:t>
                      </a:r>
                      <a:endParaRPr sz="14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Unidad Académica (UA) a la cual se encuentra adscrito</a:t>
                      </a:r>
                      <a:endParaRPr/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Investigador</a:t>
                      </a:r>
                      <a:r>
                        <a:rPr lang="en-US" sz="1400" b="0" i="1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principal o co-</a:t>
                      </a: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investigador</a:t>
                      </a:r>
                      <a:endParaRPr dirty="0"/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s-E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  <a:sym typeface="Arial"/>
                        </a:rPr>
                        <a:t>Hr</a:t>
                      </a:r>
                      <a:r>
                        <a:rPr lang="es-ES" sz="1400" b="0" i="1" u="none" strike="noStrike" cap="none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  <a:sym typeface="Arial"/>
                        </a:rPr>
                        <a:t> (meses)</a:t>
                      </a:r>
                      <a:endParaRPr sz="1400" b="0" i="1" u="none" strike="noStrike" cap="none" dirty="0">
                        <a:solidFill>
                          <a:srgbClr val="FF0000"/>
                        </a:solidFill>
                        <a:latin typeface="Calibri"/>
                        <a:cs typeface="Calibri"/>
                        <a:sym typeface="Arial"/>
                      </a:endParaRPr>
                    </a:p>
                  </a:txBody>
                  <a:tcPr marL="91450" marR="91450" marT="45725" marB="45725" anchor="ctr">
                    <a:lnL w="28575" cap="flat" cmpd="sng" algn="ctr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Definir puntualmente cuál es la función de cada investigador en el proyecto y la especialidad</a:t>
                      </a:r>
                      <a:endParaRPr sz="14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del investigador</a:t>
                      </a:r>
                      <a:endParaRPr sz="14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</a:t>
                      </a:r>
                      <a:endParaRPr sz="1400" b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</a:t>
                      </a:r>
                      <a:endParaRPr sz="1400" b="1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</a:t>
                      </a:r>
                      <a:endParaRPr sz="14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 algn="ctr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</a:t>
                      </a:r>
                      <a:endParaRPr sz="14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A0CA44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A0CA4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0" name="Google Shape;90;p2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4426" y="5115067"/>
            <a:ext cx="3366185" cy="25108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4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4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4468" y="572309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4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430147" y="472769"/>
            <a:ext cx="648767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>
                <a:solidFill>
                  <a:srgbClr val="008375"/>
                </a:solidFill>
                <a:latin typeface="Calibri"/>
                <a:ea typeface="Calibri"/>
                <a:cs typeface="Calibri"/>
                <a:sym typeface="Calibri"/>
              </a:rPr>
              <a:t>DESCRIPCIÓN GENERAL DE LA PROPUESTA</a:t>
            </a:r>
            <a:endParaRPr sz="2800" b="0" i="0" u="none" strike="noStrike" cap="none">
              <a:solidFill>
                <a:srgbClr val="00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9" name="Google Shape;99;p4"/>
          <p:cNvGraphicFramePr/>
          <p:nvPr/>
        </p:nvGraphicFramePr>
        <p:xfrm>
          <a:off x="517174" y="1550444"/>
          <a:ext cx="11106975" cy="3798400"/>
        </p:xfrm>
        <a:graphic>
          <a:graphicData uri="http://schemas.openxmlformats.org/drawingml/2006/table">
            <a:tbl>
              <a:tblPr firstRow="1" bandRow="1">
                <a:noFill/>
                <a:tableStyleId>{39C113D2-DAF5-48FD-ADE1-CE3CAC5386B1}</a:tableStyleId>
              </a:tblPr>
              <a:tblGrid>
                <a:gridCol w="234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ODS impactado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Logo ODS impactado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Impacto social, académico o científico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el impacto social, académico o científico que generará el desarrollo de la propuesta (ej.: Impacto en la atención de demandas territoriales del Departamento XXX a través de …. ; Impacto en la comunidad científica a través de la generación de nuevo conocimiento sobre el entendimiento de XX)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Requerimientos institucionales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los requerimientos a las que se comprometerá la UEB en el caso de que la propuesta obtenga financiación (ej. equipamiento, uso de infraestructura, apoyo administrativo, personal, organización evento, etc.)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Riesgos y plan de contingencia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Relacione los posibles riesgos que pueden afectar la viabilidad de la ejecución de la propuesta y para lo cual se pueda tener un plan de contingencia (ej.: Gobernanza con otras entidades; acceso a muestras; disponibilidad de equipos especializados, etc.)</a:t>
                      </a:r>
                      <a:endParaRPr sz="16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1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1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4468" y="572309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1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1"/>
          <p:cNvSpPr/>
          <p:nvPr/>
        </p:nvSpPr>
        <p:spPr>
          <a:xfrm>
            <a:off x="430147" y="572309"/>
            <a:ext cx="547617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>
                <a:solidFill>
                  <a:srgbClr val="008375"/>
                </a:solidFill>
                <a:latin typeface="Calibri"/>
                <a:ea typeface="Calibri"/>
                <a:cs typeface="Calibri"/>
                <a:sym typeface="Calibri"/>
              </a:rPr>
              <a:t>PRODUCTOS UEB</a:t>
            </a:r>
            <a:endParaRPr sz="2800" b="0" i="0" u="none" strike="noStrike" cap="none">
              <a:solidFill>
                <a:srgbClr val="00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8" name="Google Shape;108;p21"/>
          <p:cNvGraphicFramePr/>
          <p:nvPr>
            <p:extLst>
              <p:ext uri="{D42A27DB-BD31-4B8C-83A1-F6EECF244321}">
                <p14:modId xmlns:p14="http://schemas.microsoft.com/office/powerpoint/2010/main" val="1104110017"/>
              </p:ext>
            </p:extLst>
          </p:nvPr>
        </p:nvGraphicFramePr>
        <p:xfrm>
          <a:off x="296161" y="1596131"/>
          <a:ext cx="11599700" cy="4563675"/>
        </p:xfrm>
        <a:graphic>
          <a:graphicData uri="http://schemas.openxmlformats.org/drawingml/2006/table">
            <a:tbl>
              <a:tblPr firstRow="1" bandRow="1">
                <a:noFill/>
                <a:tableStyleId>{1B277EB3-0479-452C-B000-47BF5A5CDCBA}</a:tableStyleId>
              </a:tblPr>
              <a:tblGrid>
                <a:gridCol w="263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2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0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Nuevo conocimiento o desarrollo tecnológico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highlight>
                          <a:srgbClr val="00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O" sz="1600" b="1" u="none" strike="noStrike" cap="none" noProof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Procesos de apropiación social del conocimiento</a:t>
                      </a:r>
                      <a:endParaRPr lang="es-CO" sz="1600" b="1" u="none" strike="noStrike" cap="none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Divulgación del conocimiento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Formación de recurso humano</a:t>
                      </a:r>
                      <a:endParaRPr sz="16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Otros</a:t>
                      </a:r>
                      <a:endParaRPr sz="16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Número de productos a obtener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CO" sz="1400" b="0" i="1" u="none" strike="noStrike" cap="none" noProof="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Número de procesos</a:t>
                      </a:r>
                      <a:endParaRPr lang="es-CO" noProof="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Número de productos a obtener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Número de productos a obtener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Número de productos a obtener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4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Descripción de la subtipología de producto a obtener (ej.: Artículo científico, Libro resultado de investigación, patente, software, Obras o Productos resultados de Creación e Investigación-Creación en Artes, Arquitectura y Diseño)</a:t>
                      </a:r>
                      <a:endParaRPr sz="14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0" i="1" u="none" strike="noStrike" cap="none" noProof="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ej.: Procesos de APSC orientados a la solución de asuntos de interés social, generación de insumos de política pública y normatividad o  fortalecimiento de cadenas productivas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Descripción de la subtipología de producto a obtener (ej.: </a:t>
                      </a:r>
                      <a:endParaRPr sz="14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Presentación de resultados en evento científico, eventos artísticos, documentos editoriales no especializados)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Descripción de la subtipología de producto a obtener (ej.: </a:t>
                      </a:r>
                      <a:endParaRPr sz="1400" b="0" i="1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Vinculación o formación de estudiante de doctorado, maestría o pregrado)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Descripción</a:t>
                      </a:r>
                      <a:r>
                        <a:rPr lang="en-US" sz="1400" b="0" i="1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otro</a:t>
                      </a:r>
                      <a:r>
                        <a:rPr lang="en-US" sz="1400" b="0" i="1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tipo</a:t>
                      </a:r>
                      <a:r>
                        <a:rPr lang="en-US" sz="1400" b="0" i="1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400" b="0" i="1" u="none" strike="noStrike" cap="none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productos</a:t>
                      </a:r>
                      <a:endParaRPr sz="1400" b="0" i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28375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2837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9" name="Google Shape;109;p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07100" y="483226"/>
            <a:ext cx="413000" cy="100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7" descr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0" y="-35856"/>
            <a:ext cx="12192000" cy="130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7" descr="Google Shape;11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4468" y="572309"/>
            <a:ext cx="1249681" cy="60960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7"/>
          <p:cNvSpPr/>
          <p:nvPr/>
        </p:nvSpPr>
        <p:spPr>
          <a:xfrm>
            <a:off x="11537099" y="6139655"/>
            <a:ext cx="1309801" cy="1309801"/>
          </a:xfrm>
          <a:prstGeom prst="ellipse">
            <a:avLst/>
          </a:prstGeom>
          <a:solidFill>
            <a:srgbClr val="A0CA4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293148" y="487511"/>
            <a:ext cx="96764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375"/>
              </a:buClr>
              <a:buSzPts val="1800"/>
              <a:buFont typeface="Calibri"/>
              <a:buNone/>
            </a:pPr>
            <a:r>
              <a:rPr lang="en-US" sz="2800" b="1" i="0" u="none" strike="noStrike" cap="none">
                <a:solidFill>
                  <a:srgbClr val="008375"/>
                </a:solidFill>
                <a:latin typeface="Calibri"/>
                <a:ea typeface="Calibri"/>
                <a:cs typeface="Calibri"/>
                <a:sym typeface="Calibri"/>
              </a:rPr>
              <a:t>PRESUPUESTO GENERAL</a:t>
            </a:r>
            <a:endParaRPr sz="2800" b="1" i="0" u="none" strike="noStrike" cap="none">
              <a:solidFill>
                <a:srgbClr val="0083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8" name="Google Shape;118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171082" y="4900760"/>
            <a:ext cx="732034" cy="104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7"/>
          <p:cNvSpPr txBox="1"/>
          <p:nvPr/>
        </p:nvSpPr>
        <p:spPr>
          <a:xfrm>
            <a:off x="947375" y="1717425"/>
            <a:ext cx="6684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 diligenciar. Este campo es diligenciado de manera interna con la información del presupuesto aprobado por parte de la Unidad Administrativa y Financiera.</a:t>
            </a:r>
            <a:endParaRPr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818</Words>
  <Application>Microsoft Office PowerPoint</Application>
  <PresentationFormat>Panorámica</PresentationFormat>
  <Paragraphs>90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Granados</dc:creator>
  <cp:lastModifiedBy>Jenny Carolina  Hern�ndez Barrera</cp:lastModifiedBy>
  <cp:revision>6</cp:revision>
  <dcterms:modified xsi:type="dcterms:W3CDTF">2024-07-05T22:36:26Z</dcterms:modified>
</cp:coreProperties>
</file>